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79" r:id="rId1"/>
  </p:sldMasterIdLst>
  <p:sldIdLst>
    <p:sldId id="256" r:id="rId2"/>
    <p:sldId id="261" r:id="rId3"/>
    <p:sldId id="257" r:id="rId4"/>
    <p:sldId id="276" r:id="rId5"/>
    <p:sldId id="277" r:id="rId6"/>
    <p:sldId id="278" r:id="rId7"/>
    <p:sldId id="279" r:id="rId8"/>
    <p:sldId id="275" r:id="rId9"/>
    <p:sldId id="258" r:id="rId10"/>
    <p:sldId id="259" r:id="rId11"/>
    <p:sldId id="271" r:id="rId12"/>
    <p:sldId id="260" r:id="rId13"/>
    <p:sldId id="270" r:id="rId14"/>
    <p:sldId id="266" r:id="rId15"/>
    <p:sldId id="265" r:id="rId16"/>
    <p:sldId id="274" r:id="rId17"/>
    <p:sldId id="272" r:id="rId18"/>
    <p:sldId id="280" r:id="rId19"/>
    <p:sldId id="26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 autoAdjust="0"/>
    <p:restoredTop sz="94704"/>
  </p:normalViewPr>
  <p:slideViewPr>
    <p:cSldViewPr snapToGrid="0" snapToObjects="1">
      <p:cViewPr varScale="1">
        <p:scale>
          <a:sx n="114" d="100"/>
          <a:sy n="114" d="100"/>
        </p:scale>
        <p:origin x="1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00.png>
</file>

<file path=ppt/media/image11.gif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3.jpeg>
</file>

<file path=ppt/media/image4.png>
</file>

<file path=ppt/media/image5.png>
</file>

<file path=ppt/media/image6.tiff>
</file>

<file path=ppt/media/image7.gif>
</file>

<file path=ppt/media/image8.png>
</file>

<file path=ppt/media/image9.tiff>
</file>

<file path=ppt/media/image90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54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10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913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19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229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534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655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108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742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59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90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6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19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983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062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7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13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2D45066-13E9-CA42-8A3A-20C31D406C0A}" type="datetimeFigureOut">
              <a:rPr lang="en-US" smtClean="0"/>
              <a:t>3/13/2018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EA98F9A-9C84-B040-9BD9-6DA959C69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2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0" r:id="rId1"/>
    <p:sldLayoutId id="2147484081" r:id="rId2"/>
    <p:sldLayoutId id="2147484082" r:id="rId3"/>
    <p:sldLayoutId id="2147484083" r:id="rId4"/>
    <p:sldLayoutId id="2147484084" r:id="rId5"/>
    <p:sldLayoutId id="2147484085" r:id="rId6"/>
    <p:sldLayoutId id="2147484086" r:id="rId7"/>
    <p:sldLayoutId id="2147484087" r:id="rId8"/>
    <p:sldLayoutId id="2147484088" r:id="rId9"/>
    <p:sldLayoutId id="2147484089" r:id="rId10"/>
    <p:sldLayoutId id="2147484090" r:id="rId11"/>
    <p:sldLayoutId id="2147484091" r:id="rId12"/>
    <p:sldLayoutId id="2147484092" r:id="rId13"/>
    <p:sldLayoutId id="2147484093" r:id="rId14"/>
    <p:sldLayoutId id="2147484094" r:id="rId15"/>
    <p:sldLayoutId id="2147484095" r:id="rId16"/>
    <p:sldLayoutId id="214748409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7" Type="http://schemas.openxmlformats.org/officeDocument/2006/relationships/image" Target="../media/image14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hyperlink" Target="http://karpathy.github.io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ir.org/" TargetMode="External"/><Relationship Id="rId2" Type="http://schemas.openxmlformats.org/officeDocument/2006/relationships/hyperlink" Target="http://karpathy.github.io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9157" y="1380068"/>
            <a:ext cx="10423866" cy="2616199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CSS 497 2018 Capstone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4400" dirty="0" smtClean="0"/>
              <a:t>Neural Network parameter </a:t>
            </a:r>
            <a:r>
              <a:rPr lang="en-US" sz="4400" dirty="0" smtClean="0"/>
              <a:t>selection with Genetic </a:t>
            </a:r>
            <a:r>
              <a:rPr lang="en-US" sz="4400" dirty="0" smtClean="0"/>
              <a:t>Algorithms using Reinforcement Learning</a:t>
            </a:r>
            <a:endParaRPr lang="en-US" sz="49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Danny Ly</a:t>
            </a:r>
          </a:p>
          <a:p>
            <a:r>
              <a:rPr lang="en-US" dirty="0" smtClean="0"/>
              <a:t>Advisor: Dong Si</a:t>
            </a:r>
          </a:p>
          <a:p>
            <a:r>
              <a:rPr lang="en-US" dirty="0" smtClean="0"/>
              <a:t>Computer Science and Software 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78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7550" y="3076302"/>
            <a:ext cx="10018713" cy="3124201"/>
          </a:xfrm>
        </p:spPr>
        <p:txBody>
          <a:bodyPr/>
          <a:lstStyle/>
          <a:p>
            <a:r>
              <a:rPr lang="en-US" dirty="0" smtClean="0"/>
              <a:t>Using Genetic algorithms find the best hyper parameters that will allow this program to adequately play against another computer.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054" y="1056798"/>
            <a:ext cx="2252970" cy="27632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05" y="471754"/>
            <a:ext cx="4232007" cy="238050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7493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7066"/>
            <a:ext cx="10018713" cy="1752599"/>
          </a:xfrm>
        </p:spPr>
        <p:txBody>
          <a:bodyPr/>
          <a:lstStyle/>
          <a:p>
            <a:r>
              <a:rPr lang="en-US" dirty="0" smtClean="0"/>
              <a:t>Design Approach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1" y="2760345"/>
            <a:ext cx="2276475" cy="280035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050973" y="2839263"/>
            <a:ext cx="566058" cy="5660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046618" y="3557721"/>
            <a:ext cx="566058" cy="5660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033555" y="4276179"/>
            <a:ext cx="566058" cy="5660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985658" y="4994637"/>
            <a:ext cx="566058" cy="5660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endCxn id="6" idx="2"/>
          </p:cNvCxnSpPr>
          <p:nvPr/>
        </p:nvCxnSpPr>
        <p:spPr>
          <a:xfrm>
            <a:off x="3760786" y="2839263"/>
            <a:ext cx="1290187" cy="283029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7" idx="2"/>
          </p:cNvCxnSpPr>
          <p:nvPr/>
        </p:nvCxnSpPr>
        <p:spPr>
          <a:xfrm>
            <a:off x="3728129" y="2817492"/>
            <a:ext cx="1318489" cy="102325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8" idx="2"/>
          </p:cNvCxnSpPr>
          <p:nvPr/>
        </p:nvCxnSpPr>
        <p:spPr>
          <a:xfrm>
            <a:off x="3723774" y="2817492"/>
            <a:ext cx="1309781" cy="1741716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9" idx="2"/>
          </p:cNvCxnSpPr>
          <p:nvPr/>
        </p:nvCxnSpPr>
        <p:spPr>
          <a:xfrm>
            <a:off x="3728129" y="2839263"/>
            <a:ext cx="1257529" cy="243840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6" idx="2"/>
          </p:cNvCxnSpPr>
          <p:nvPr/>
        </p:nvCxnSpPr>
        <p:spPr>
          <a:xfrm flipV="1">
            <a:off x="3710711" y="3122292"/>
            <a:ext cx="1340262" cy="435429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7" idx="2"/>
          </p:cNvCxnSpPr>
          <p:nvPr/>
        </p:nvCxnSpPr>
        <p:spPr>
          <a:xfrm>
            <a:off x="3719419" y="3579493"/>
            <a:ext cx="1327199" cy="261257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2"/>
          </p:cNvCxnSpPr>
          <p:nvPr/>
        </p:nvCxnSpPr>
        <p:spPr>
          <a:xfrm>
            <a:off x="3719419" y="3612149"/>
            <a:ext cx="1314136" cy="947059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9" idx="2"/>
          </p:cNvCxnSpPr>
          <p:nvPr/>
        </p:nvCxnSpPr>
        <p:spPr>
          <a:xfrm>
            <a:off x="3747723" y="3633921"/>
            <a:ext cx="1237935" cy="1643745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5" idx="3"/>
            <a:endCxn id="6" idx="2"/>
          </p:cNvCxnSpPr>
          <p:nvPr/>
        </p:nvCxnSpPr>
        <p:spPr>
          <a:xfrm flipV="1">
            <a:off x="3760786" y="3122292"/>
            <a:ext cx="1290187" cy="103822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" idx="3"/>
            <a:endCxn id="7" idx="2"/>
          </p:cNvCxnSpPr>
          <p:nvPr/>
        </p:nvCxnSpPr>
        <p:spPr>
          <a:xfrm flipV="1">
            <a:off x="3760786" y="3840750"/>
            <a:ext cx="1285832" cy="31977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5" idx="3"/>
            <a:endCxn id="8" idx="2"/>
          </p:cNvCxnSpPr>
          <p:nvPr/>
        </p:nvCxnSpPr>
        <p:spPr>
          <a:xfrm>
            <a:off x="3760786" y="4160520"/>
            <a:ext cx="1272769" cy="39868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5" idx="3"/>
            <a:endCxn id="9" idx="2"/>
          </p:cNvCxnSpPr>
          <p:nvPr/>
        </p:nvCxnSpPr>
        <p:spPr>
          <a:xfrm>
            <a:off x="3760786" y="4160520"/>
            <a:ext cx="1224872" cy="1117146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endCxn id="6" idx="2"/>
          </p:cNvCxnSpPr>
          <p:nvPr/>
        </p:nvCxnSpPr>
        <p:spPr>
          <a:xfrm flipV="1">
            <a:off x="3747723" y="3122292"/>
            <a:ext cx="1303250" cy="1879830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7" idx="2"/>
          </p:cNvCxnSpPr>
          <p:nvPr/>
        </p:nvCxnSpPr>
        <p:spPr>
          <a:xfrm flipV="1">
            <a:off x="3734660" y="3840750"/>
            <a:ext cx="1311958" cy="1183144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endCxn id="8" idx="2"/>
          </p:cNvCxnSpPr>
          <p:nvPr/>
        </p:nvCxnSpPr>
        <p:spPr>
          <a:xfrm flipV="1">
            <a:off x="3719419" y="4559208"/>
            <a:ext cx="1314136" cy="464686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endCxn id="9" idx="2"/>
          </p:cNvCxnSpPr>
          <p:nvPr/>
        </p:nvCxnSpPr>
        <p:spPr>
          <a:xfrm>
            <a:off x="3746634" y="5034778"/>
            <a:ext cx="1239024" cy="24288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endCxn id="6" idx="2"/>
          </p:cNvCxnSpPr>
          <p:nvPr/>
        </p:nvCxnSpPr>
        <p:spPr>
          <a:xfrm flipV="1">
            <a:off x="3728129" y="3122292"/>
            <a:ext cx="1322844" cy="2337032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7" idx="2"/>
          </p:cNvCxnSpPr>
          <p:nvPr/>
        </p:nvCxnSpPr>
        <p:spPr>
          <a:xfrm flipV="1">
            <a:off x="3734660" y="3840750"/>
            <a:ext cx="1311958" cy="1618574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endCxn id="8" idx="2"/>
          </p:cNvCxnSpPr>
          <p:nvPr/>
        </p:nvCxnSpPr>
        <p:spPr>
          <a:xfrm flipV="1">
            <a:off x="3719419" y="4559208"/>
            <a:ext cx="1314136" cy="900116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endCxn id="9" idx="2"/>
          </p:cNvCxnSpPr>
          <p:nvPr/>
        </p:nvCxnSpPr>
        <p:spPr>
          <a:xfrm flipV="1">
            <a:off x="3728129" y="5277666"/>
            <a:ext cx="1257529" cy="181658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6" idx="6"/>
            <a:endCxn id="74" idx="2"/>
          </p:cNvCxnSpPr>
          <p:nvPr/>
        </p:nvCxnSpPr>
        <p:spPr>
          <a:xfrm>
            <a:off x="5617031" y="3122292"/>
            <a:ext cx="1669051" cy="1010331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7286082" y="3849594"/>
            <a:ext cx="566058" cy="5660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6" name="Straight Arrow Connector 75"/>
          <p:cNvCxnSpPr>
            <a:stCxn id="7" idx="6"/>
            <a:endCxn id="74" idx="2"/>
          </p:cNvCxnSpPr>
          <p:nvPr/>
        </p:nvCxnSpPr>
        <p:spPr>
          <a:xfrm>
            <a:off x="5612676" y="3840750"/>
            <a:ext cx="1673406" cy="29187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8" idx="6"/>
            <a:endCxn id="74" idx="2"/>
          </p:cNvCxnSpPr>
          <p:nvPr/>
        </p:nvCxnSpPr>
        <p:spPr>
          <a:xfrm flipV="1">
            <a:off x="5599613" y="4132623"/>
            <a:ext cx="1686469" cy="426585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9" idx="6"/>
            <a:endCxn id="74" idx="2"/>
          </p:cNvCxnSpPr>
          <p:nvPr/>
        </p:nvCxnSpPr>
        <p:spPr>
          <a:xfrm flipV="1">
            <a:off x="5551716" y="4132623"/>
            <a:ext cx="1734366" cy="1145043"/>
          </a:xfrm>
          <a:prstGeom prst="straightConnector1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7741920" y="3005955"/>
            <a:ext cx="30567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Probability of Moving up, down, or not at all</a:t>
            </a:r>
            <a:endParaRPr lang="en-US" dirty="0"/>
          </a:p>
        </p:txBody>
      </p:sp>
      <p:cxnSp>
        <p:nvCxnSpPr>
          <p:cNvPr id="87" name="Straight Arrow Connector 86"/>
          <p:cNvCxnSpPr>
            <a:stCxn id="74" idx="6"/>
          </p:cNvCxnSpPr>
          <p:nvPr/>
        </p:nvCxnSpPr>
        <p:spPr>
          <a:xfrm>
            <a:off x="7852140" y="4132623"/>
            <a:ext cx="102189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ight Brace 87"/>
          <p:cNvSpPr/>
          <p:nvPr/>
        </p:nvSpPr>
        <p:spPr>
          <a:xfrm rot="16200000">
            <a:off x="8200072" y="3312381"/>
            <a:ext cx="470263" cy="83411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/>
          <p:cNvSpPr txBox="1"/>
          <p:nvPr/>
        </p:nvSpPr>
        <p:spPr>
          <a:xfrm>
            <a:off x="8133806" y="5034778"/>
            <a:ext cx="30305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Image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Aims at turning on specific Neurons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1419497" y="2066768"/>
            <a:ext cx="2541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Pixels of the game board</a:t>
            </a:r>
            <a:endParaRPr lang="en-US" dirty="0"/>
          </a:p>
        </p:txBody>
      </p:sp>
      <p:sp>
        <p:nvSpPr>
          <p:cNvPr id="91" name="TextBox 90"/>
          <p:cNvSpPr txBox="1"/>
          <p:nvPr/>
        </p:nvSpPr>
        <p:spPr>
          <a:xfrm>
            <a:off x="4763590" y="2125380"/>
            <a:ext cx="1576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Hidden Layer</a:t>
            </a:r>
            <a:endParaRPr lang="en-US" dirty="0"/>
          </a:p>
        </p:txBody>
      </p:sp>
      <p:sp>
        <p:nvSpPr>
          <p:cNvPr id="92" name="Right Brace 91"/>
          <p:cNvSpPr/>
          <p:nvPr/>
        </p:nvSpPr>
        <p:spPr>
          <a:xfrm rot="16200000">
            <a:off x="5261399" y="2209462"/>
            <a:ext cx="282635" cy="83411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ight Brace 92"/>
          <p:cNvSpPr/>
          <p:nvPr/>
        </p:nvSpPr>
        <p:spPr>
          <a:xfrm rot="16200000">
            <a:off x="2440775" y="1526448"/>
            <a:ext cx="282635" cy="199426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79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 program flow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01805" y="2444749"/>
            <a:ext cx="1771495" cy="1028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Initial Neural </a:t>
            </a:r>
            <a:r>
              <a:rPr lang="en-US" smtClean="0"/>
              <a:t>Network Population</a:t>
            </a:r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2527300" y="2603500"/>
            <a:ext cx="825500" cy="711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606800" y="2508248"/>
            <a:ext cx="1771495" cy="1028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Network Plays in their on environments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5632295" y="2666998"/>
            <a:ext cx="825500" cy="711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711795" y="2508248"/>
            <a:ext cx="1771495" cy="1028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Pick Two top Performing Networks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>
          <a:xfrm>
            <a:off x="8737290" y="2666998"/>
            <a:ext cx="825500" cy="711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924895" y="2508248"/>
            <a:ext cx="1771495" cy="1028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Breed Top performers together</a:t>
            </a:r>
            <a:endParaRPr lang="en-US" dirty="0"/>
          </a:p>
        </p:txBody>
      </p:sp>
      <p:sp>
        <p:nvSpPr>
          <p:cNvPr id="14" name="Right Arrow 13"/>
          <p:cNvSpPr/>
          <p:nvPr/>
        </p:nvSpPr>
        <p:spPr>
          <a:xfrm rot="5400000">
            <a:off x="10397892" y="3911598"/>
            <a:ext cx="825500" cy="711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924895" y="4870448"/>
            <a:ext cx="1771495" cy="1028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Remove 50 % of population and the remaining Networks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10800000">
            <a:off x="4743296" y="5016496"/>
            <a:ext cx="825500" cy="711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778501" y="4857746"/>
            <a:ext cx="2704790" cy="1028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Combine Top </a:t>
            </a:r>
            <a:r>
              <a:rPr lang="en-US" smtClean="0"/>
              <a:t>Performers,  their spawn, and mutated Networks into Population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 rot="10800000">
            <a:off x="8889690" y="5181598"/>
            <a:ext cx="825500" cy="711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rot="16200000">
            <a:off x="3765240" y="4851396"/>
            <a:ext cx="825500" cy="711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 rot="16200000">
            <a:off x="3812787" y="3809997"/>
            <a:ext cx="825500" cy="711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85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2658" y="716442"/>
            <a:ext cx="9601196" cy="1303867"/>
          </a:xfrm>
        </p:spPr>
        <p:txBody>
          <a:bodyPr/>
          <a:lstStyle/>
          <a:p>
            <a:r>
              <a:rPr lang="en-US" dirty="0" smtClean="0"/>
              <a:t>Neural Network Architecture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990305" y="2651910"/>
            <a:ext cx="713278" cy="558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Σ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4990305" y="3400055"/>
            <a:ext cx="713278" cy="558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Σ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5008047" y="4660817"/>
            <a:ext cx="713278" cy="558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Σ</a:t>
            </a:r>
            <a:endParaRPr lang="en-US" sz="1600" dirty="0"/>
          </a:p>
        </p:txBody>
      </p:sp>
      <p:sp>
        <p:nvSpPr>
          <p:cNvPr id="14" name="Oval 13"/>
          <p:cNvSpPr/>
          <p:nvPr/>
        </p:nvSpPr>
        <p:spPr>
          <a:xfrm>
            <a:off x="7507214" y="2651910"/>
            <a:ext cx="713278" cy="558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Σ</a:t>
            </a:r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507214" y="3400055"/>
            <a:ext cx="713278" cy="558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Σ</a:t>
            </a:r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7490279" y="4238255"/>
            <a:ext cx="713278" cy="558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Σ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3793464" y="5579835"/>
            <a:ext cx="713278" cy="5588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6455039" y="5661669"/>
            <a:ext cx="713278" cy="5588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2934492" y="2651910"/>
            <a:ext cx="713278" cy="558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 smtClean="0"/>
              <a:t>Σ</a:t>
            </a:r>
            <a:endParaRPr lang="en-US" b="1" dirty="0"/>
          </a:p>
        </p:txBody>
      </p:sp>
      <p:sp>
        <p:nvSpPr>
          <p:cNvPr id="20" name="Oval 19"/>
          <p:cNvSpPr/>
          <p:nvPr/>
        </p:nvSpPr>
        <p:spPr>
          <a:xfrm>
            <a:off x="2934492" y="3400055"/>
            <a:ext cx="713278" cy="558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 smtClean="0"/>
              <a:t>Σ</a:t>
            </a:r>
            <a:endParaRPr lang="en-US" b="1" dirty="0"/>
          </a:p>
        </p:txBody>
      </p:sp>
      <p:sp>
        <p:nvSpPr>
          <p:cNvPr id="21" name="Oval 20"/>
          <p:cNvSpPr/>
          <p:nvPr/>
        </p:nvSpPr>
        <p:spPr>
          <a:xfrm>
            <a:off x="2952234" y="4660817"/>
            <a:ext cx="713278" cy="5588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b="1" dirty="0"/>
              <a:t>Σ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9" idx="6"/>
            <a:endCxn id="14" idx="2"/>
          </p:cNvCxnSpPr>
          <p:nvPr/>
        </p:nvCxnSpPr>
        <p:spPr>
          <a:xfrm>
            <a:off x="5703583" y="2931310"/>
            <a:ext cx="180363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9" idx="6"/>
            <a:endCxn id="15" idx="2"/>
          </p:cNvCxnSpPr>
          <p:nvPr/>
        </p:nvCxnSpPr>
        <p:spPr>
          <a:xfrm>
            <a:off x="5703583" y="2931310"/>
            <a:ext cx="1803631" cy="7481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9" idx="6"/>
            <a:endCxn id="16" idx="2"/>
          </p:cNvCxnSpPr>
          <p:nvPr/>
        </p:nvCxnSpPr>
        <p:spPr>
          <a:xfrm>
            <a:off x="5703583" y="2931310"/>
            <a:ext cx="1786696" cy="15863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2" idx="6"/>
            <a:endCxn id="15" idx="2"/>
          </p:cNvCxnSpPr>
          <p:nvPr/>
        </p:nvCxnSpPr>
        <p:spPr>
          <a:xfrm>
            <a:off x="5703583" y="3679455"/>
            <a:ext cx="180363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2" idx="6"/>
            <a:endCxn id="16" idx="2"/>
          </p:cNvCxnSpPr>
          <p:nvPr/>
        </p:nvCxnSpPr>
        <p:spPr>
          <a:xfrm>
            <a:off x="5703583" y="3679455"/>
            <a:ext cx="1786696" cy="8382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2" idx="6"/>
            <a:endCxn id="14" idx="2"/>
          </p:cNvCxnSpPr>
          <p:nvPr/>
        </p:nvCxnSpPr>
        <p:spPr>
          <a:xfrm flipV="1">
            <a:off x="5703583" y="2931310"/>
            <a:ext cx="1803631" cy="7481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3" idx="6"/>
            <a:endCxn id="16" idx="2"/>
          </p:cNvCxnSpPr>
          <p:nvPr/>
        </p:nvCxnSpPr>
        <p:spPr>
          <a:xfrm flipV="1">
            <a:off x="5721325" y="4517655"/>
            <a:ext cx="1768954" cy="4225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3" idx="6"/>
            <a:endCxn id="15" idx="2"/>
          </p:cNvCxnSpPr>
          <p:nvPr/>
        </p:nvCxnSpPr>
        <p:spPr>
          <a:xfrm flipV="1">
            <a:off x="5721325" y="3679455"/>
            <a:ext cx="1785889" cy="1260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6"/>
            <a:endCxn id="14" idx="2"/>
          </p:cNvCxnSpPr>
          <p:nvPr/>
        </p:nvCxnSpPr>
        <p:spPr>
          <a:xfrm flipV="1">
            <a:off x="5721325" y="2931310"/>
            <a:ext cx="1785889" cy="20089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7" idx="7"/>
            <a:endCxn id="9" idx="2"/>
          </p:cNvCxnSpPr>
          <p:nvPr/>
        </p:nvCxnSpPr>
        <p:spPr>
          <a:xfrm flipV="1">
            <a:off x="4402285" y="2931310"/>
            <a:ext cx="588020" cy="27303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17" idx="7"/>
            <a:endCxn id="12" idx="2"/>
          </p:cNvCxnSpPr>
          <p:nvPr/>
        </p:nvCxnSpPr>
        <p:spPr>
          <a:xfrm flipV="1">
            <a:off x="4402285" y="3679455"/>
            <a:ext cx="588020" cy="19822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17" idx="7"/>
            <a:endCxn id="13" idx="2"/>
          </p:cNvCxnSpPr>
          <p:nvPr/>
        </p:nvCxnSpPr>
        <p:spPr>
          <a:xfrm flipV="1">
            <a:off x="4402285" y="4940217"/>
            <a:ext cx="605762" cy="7214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18" idx="7"/>
            <a:endCxn id="14" idx="2"/>
          </p:cNvCxnSpPr>
          <p:nvPr/>
        </p:nvCxnSpPr>
        <p:spPr>
          <a:xfrm flipV="1">
            <a:off x="7063860" y="2931310"/>
            <a:ext cx="443354" cy="28121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18" idx="7"/>
            <a:endCxn id="15" idx="2"/>
          </p:cNvCxnSpPr>
          <p:nvPr/>
        </p:nvCxnSpPr>
        <p:spPr>
          <a:xfrm flipV="1">
            <a:off x="7063860" y="3679455"/>
            <a:ext cx="443354" cy="20640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8" idx="7"/>
            <a:endCxn id="16" idx="2"/>
          </p:cNvCxnSpPr>
          <p:nvPr/>
        </p:nvCxnSpPr>
        <p:spPr>
          <a:xfrm flipV="1">
            <a:off x="7063860" y="4517655"/>
            <a:ext cx="426419" cy="1225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19" idx="6"/>
            <a:endCxn id="9" idx="2"/>
          </p:cNvCxnSpPr>
          <p:nvPr/>
        </p:nvCxnSpPr>
        <p:spPr>
          <a:xfrm>
            <a:off x="3647770" y="2931310"/>
            <a:ext cx="13425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19" idx="6"/>
            <a:endCxn id="12" idx="2"/>
          </p:cNvCxnSpPr>
          <p:nvPr/>
        </p:nvCxnSpPr>
        <p:spPr>
          <a:xfrm>
            <a:off x="3647770" y="2931310"/>
            <a:ext cx="1342535" cy="7481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19" idx="6"/>
            <a:endCxn id="13" idx="2"/>
          </p:cNvCxnSpPr>
          <p:nvPr/>
        </p:nvCxnSpPr>
        <p:spPr>
          <a:xfrm>
            <a:off x="3647770" y="2931310"/>
            <a:ext cx="1360277" cy="20089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20" idx="6"/>
            <a:endCxn id="9" idx="2"/>
          </p:cNvCxnSpPr>
          <p:nvPr/>
        </p:nvCxnSpPr>
        <p:spPr>
          <a:xfrm flipV="1">
            <a:off x="3647770" y="2931310"/>
            <a:ext cx="1342535" cy="7481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20" idx="6"/>
            <a:endCxn id="12" idx="2"/>
          </p:cNvCxnSpPr>
          <p:nvPr/>
        </p:nvCxnSpPr>
        <p:spPr>
          <a:xfrm>
            <a:off x="3647770" y="3679455"/>
            <a:ext cx="13425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20" idx="6"/>
            <a:endCxn id="13" idx="2"/>
          </p:cNvCxnSpPr>
          <p:nvPr/>
        </p:nvCxnSpPr>
        <p:spPr>
          <a:xfrm>
            <a:off x="3647770" y="3679455"/>
            <a:ext cx="1360277" cy="1260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21" idx="6"/>
            <a:endCxn id="9" idx="2"/>
          </p:cNvCxnSpPr>
          <p:nvPr/>
        </p:nvCxnSpPr>
        <p:spPr>
          <a:xfrm flipV="1">
            <a:off x="3665512" y="2931310"/>
            <a:ext cx="1324793" cy="20089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21" idx="6"/>
            <a:endCxn id="12" idx="2"/>
          </p:cNvCxnSpPr>
          <p:nvPr/>
        </p:nvCxnSpPr>
        <p:spPr>
          <a:xfrm flipV="1">
            <a:off x="3665512" y="3679455"/>
            <a:ext cx="1324793" cy="1260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21" idx="6"/>
            <a:endCxn id="13" idx="2"/>
          </p:cNvCxnSpPr>
          <p:nvPr/>
        </p:nvCxnSpPr>
        <p:spPr>
          <a:xfrm>
            <a:off x="3665512" y="4940217"/>
            <a:ext cx="13425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val 104"/>
          <p:cNvSpPr/>
          <p:nvPr/>
        </p:nvSpPr>
        <p:spPr>
          <a:xfrm>
            <a:off x="8185815" y="5457090"/>
            <a:ext cx="325037" cy="33455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/>
          <p:cNvSpPr txBox="1"/>
          <p:nvPr/>
        </p:nvSpPr>
        <p:spPr>
          <a:xfrm>
            <a:off x="7966510" y="5278581"/>
            <a:ext cx="3111108" cy="72634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7" name="TextBox 106"/>
          <p:cNvSpPr txBox="1"/>
          <p:nvPr/>
        </p:nvSpPr>
        <p:spPr>
          <a:xfrm>
            <a:off x="8571215" y="5439702"/>
            <a:ext cx="1034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Neuron</a:t>
            </a:r>
            <a:endParaRPr lang="en-US" dirty="0"/>
          </a:p>
        </p:txBody>
      </p:sp>
      <p:sp>
        <p:nvSpPr>
          <p:cNvPr id="108" name="Oval 107"/>
          <p:cNvSpPr/>
          <p:nvPr/>
        </p:nvSpPr>
        <p:spPr>
          <a:xfrm>
            <a:off x="9513629" y="5431044"/>
            <a:ext cx="337258" cy="36060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9906062" y="5454196"/>
            <a:ext cx="1034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Bias</a:t>
            </a:r>
            <a:endParaRPr lang="en-US" dirty="0"/>
          </a:p>
        </p:txBody>
      </p:sp>
      <p:cxnSp>
        <p:nvCxnSpPr>
          <p:cNvPr id="145" name="Straight Arrow Connector 144"/>
          <p:cNvCxnSpPr>
            <a:stCxn id="14" idx="6"/>
          </p:cNvCxnSpPr>
          <p:nvPr/>
        </p:nvCxnSpPr>
        <p:spPr>
          <a:xfrm>
            <a:off x="8220492" y="2931310"/>
            <a:ext cx="62925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15" idx="6"/>
          </p:cNvCxnSpPr>
          <p:nvPr/>
        </p:nvCxnSpPr>
        <p:spPr>
          <a:xfrm>
            <a:off x="8220492" y="3679455"/>
            <a:ext cx="62925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>
            <a:stCxn id="16" idx="6"/>
          </p:cNvCxnSpPr>
          <p:nvPr/>
        </p:nvCxnSpPr>
        <p:spPr>
          <a:xfrm>
            <a:off x="8203557" y="4517655"/>
            <a:ext cx="64619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Oval 151"/>
          <p:cNvSpPr/>
          <p:nvPr/>
        </p:nvSpPr>
        <p:spPr>
          <a:xfrm>
            <a:off x="3286013" y="4095644"/>
            <a:ext cx="45719" cy="45719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3" name="Oval 152"/>
          <p:cNvSpPr/>
          <p:nvPr/>
        </p:nvSpPr>
        <p:spPr>
          <a:xfrm>
            <a:off x="3285397" y="4273629"/>
            <a:ext cx="45719" cy="45719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4" name="Oval 153"/>
          <p:cNvSpPr/>
          <p:nvPr/>
        </p:nvSpPr>
        <p:spPr>
          <a:xfrm>
            <a:off x="3292523" y="4460292"/>
            <a:ext cx="45719" cy="45719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5" name="Oval 154"/>
          <p:cNvSpPr/>
          <p:nvPr/>
        </p:nvSpPr>
        <p:spPr>
          <a:xfrm>
            <a:off x="5329392" y="4095644"/>
            <a:ext cx="45719" cy="45719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6" name="Oval 155"/>
          <p:cNvSpPr/>
          <p:nvPr/>
        </p:nvSpPr>
        <p:spPr>
          <a:xfrm>
            <a:off x="5328776" y="4273629"/>
            <a:ext cx="45719" cy="45719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7" name="Oval 156"/>
          <p:cNvSpPr/>
          <p:nvPr/>
        </p:nvSpPr>
        <p:spPr>
          <a:xfrm>
            <a:off x="5335902" y="4460292"/>
            <a:ext cx="45719" cy="45719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7" name="Straight Arrow Connector 166"/>
          <p:cNvCxnSpPr/>
          <p:nvPr/>
        </p:nvCxnSpPr>
        <p:spPr>
          <a:xfrm>
            <a:off x="2346217" y="2931310"/>
            <a:ext cx="588275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>
            <a:endCxn id="20" idx="2"/>
          </p:cNvCxnSpPr>
          <p:nvPr/>
        </p:nvCxnSpPr>
        <p:spPr>
          <a:xfrm>
            <a:off x="2346217" y="3679455"/>
            <a:ext cx="588275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>
            <a:endCxn id="21" idx="2"/>
          </p:cNvCxnSpPr>
          <p:nvPr/>
        </p:nvCxnSpPr>
        <p:spPr>
          <a:xfrm>
            <a:off x="2346217" y="4940217"/>
            <a:ext cx="6060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Right Brace 172"/>
          <p:cNvSpPr/>
          <p:nvPr/>
        </p:nvSpPr>
        <p:spPr>
          <a:xfrm>
            <a:off x="9396410" y="2802954"/>
            <a:ext cx="879829" cy="1808381"/>
          </a:xfrm>
          <a:prstGeom prst="rightBrac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/>
          <p:cNvSpPr txBox="1"/>
          <p:nvPr/>
        </p:nvSpPr>
        <p:spPr>
          <a:xfrm rot="5400000">
            <a:off x="9844376" y="3453428"/>
            <a:ext cx="19789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Network Outputs</a:t>
            </a:r>
            <a:endParaRPr lang="en-US" sz="2000" dirty="0"/>
          </a:p>
        </p:txBody>
      </p:sp>
      <p:sp>
        <p:nvSpPr>
          <p:cNvPr id="175" name="Left Brace 174"/>
          <p:cNvSpPr/>
          <p:nvPr/>
        </p:nvSpPr>
        <p:spPr>
          <a:xfrm>
            <a:off x="1200727" y="2774740"/>
            <a:ext cx="535709" cy="2355839"/>
          </a:xfrm>
          <a:prstGeom prst="leftBrac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TextBox 175"/>
          <p:cNvSpPr txBox="1"/>
          <p:nvPr/>
        </p:nvSpPr>
        <p:spPr>
          <a:xfrm rot="16200000">
            <a:off x="-47168" y="3789531"/>
            <a:ext cx="21797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Network inputs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0" name="TextBox 179"/>
              <p:cNvSpPr txBox="1"/>
              <p:nvPr/>
            </p:nvSpPr>
            <p:spPr>
              <a:xfrm>
                <a:off x="8780525" y="2746644"/>
                <a:ext cx="3084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0" name="TextBox 17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0525" y="2746644"/>
                <a:ext cx="308454" cy="369332"/>
              </a:xfrm>
              <a:prstGeom prst="rect">
                <a:avLst/>
              </a:prstGeom>
              <a:blipFill rotWithShape="0">
                <a:blip r:embed="rId2"/>
                <a:stretch>
                  <a:fillRect r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1" name="TextBox 180"/>
              <p:cNvSpPr txBox="1"/>
              <p:nvPr/>
            </p:nvSpPr>
            <p:spPr>
              <a:xfrm>
                <a:off x="8814625" y="3507569"/>
                <a:ext cx="3084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1" name="TextBox 18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14625" y="3507569"/>
                <a:ext cx="308454" cy="369332"/>
              </a:xfrm>
              <a:prstGeom prst="rect">
                <a:avLst/>
              </a:prstGeom>
              <a:blipFill rotWithShape="0">
                <a:blip r:embed="rId3"/>
                <a:stretch>
                  <a:fillRect r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2" name="TextBox 181"/>
              <p:cNvSpPr txBox="1"/>
              <p:nvPr/>
            </p:nvSpPr>
            <p:spPr>
              <a:xfrm>
                <a:off x="8854813" y="4273629"/>
                <a:ext cx="3084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𝑌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82" name="TextBox 18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4813" y="4273629"/>
                <a:ext cx="308454" cy="369332"/>
              </a:xfrm>
              <a:prstGeom prst="rect">
                <a:avLst/>
              </a:prstGeom>
              <a:blipFill rotWithShape="0">
                <a:blip r:embed="rId4"/>
                <a:stretch>
                  <a:fillRect r="-14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3" name="TextBox 182"/>
          <p:cNvSpPr txBox="1"/>
          <p:nvPr/>
        </p:nvSpPr>
        <p:spPr>
          <a:xfrm>
            <a:off x="2806530" y="2383641"/>
            <a:ext cx="11822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 smtClean="0"/>
              <a:t>Input Layer</a:t>
            </a:r>
            <a:endParaRPr lang="en-US" sz="1400" u="sng" dirty="0"/>
          </a:p>
        </p:txBody>
      </p:sp>
      <p:sp>
        <p:nvSpPr>
          <p:cNvPr id="184" name="TextBox 183"/>
          <p:cNvSpPr txBox="1"/>
          <p:nvPr/>
        </p:nvSpPr>
        <p:spPr>
          <a:xfrm>
            <a:off x="4790493" y="2379580"/>
            <a:ext cx="11822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 smtClean="0"/>
              <a:t>Hidden Layer</a:t>
            </a:r>
            <a:endParaRPr lang="en-US" sz="1400" u="sng" dirty="0"/>
          </a:p>
        </p:txBody>
      </p:sp>
      <p:sp>
        <p:nvSpPr>
          <p:cNvPr id="185" name="TextBox 184"/>
          <p:cNvSpPr txBox="1"/>
          <p:nvPr/>
        </p:nvSpPr>
        <p:spPr>
          <a:xfrm>
            <a:off x="7272725" y="2383702"/>
            <a:ext cx="11822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 smtClean="0"/>
              <a:t>Output Layer</a:t>
            </a:r>
            <a:endParaRPr lang="en-US" sz="1400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TextBox 67"/>
              <p:cNvSpPr txBox="1"/>
              <p:nvPr/>
            </p:nvSpPr>
            <p:spPr>
              <a:xfrm>
                <a:off x="1997067" y="3463555"/>
                <a:ext cx="3084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8" name="TextBox 6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97067" y="3463555"/>
                <a:ext cx="308454" cy="369332"/>
              </a:xfrm>
              <a:prstGeom prst="rect">
                <a:avLst/>
              </a:prstGeom>
              <a:blipFill rotWithShape="0">
                <a:blip r:embed="rId5"/>
                <a:stretch>
                  <a:fillRect r="-26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2011985" y="2714137"/>
                <a:ext cx="2697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1985" y="2714137"/>
                <a:ext cx="269772" cy="369332"/>
              </a:xfrm>
              <a:prstGeom prst="rect">
                <a:avLst/>
              </a:prstGeom>
              <a:blipFill rotWithShape="0">
                <a:blip r:embed="rId6"/>
                <a:stretch>
                  <a:fillRect r="-43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0" name="TextBox 69"/>
              <p:cNvSpPr txBox="1"/>
              <p:nvPr/>
            </p:nvSpPr>
            <p:spPr>
              <a:xfrm>
                <a:off x="2011967" y="4728936"/>
                <a:ext cx="3084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𝑋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0" name="TextBox 6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1967" y="4728936"/>
                <a:ext cx="308454" cy="369332"/>
              </a:xfrm>
              <a:prstGeom prst="rect">
                <a:avLst/>
              </a:prstGeom>
              <a:blipFill rotWithShape="0">
                <a:blip r:embed="rId7"/>
                <a:stretch>
                  <a:fillRect r="-254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694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Pre-Trial Results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63120" y="2430803"/>
            <a:ext cx="59602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 smtClean="0"/>
              <a:t>Green is iteration 0 </a:t>
            </a:r>
            <a:endParaRPr lang="en-US" dirty="0" smtClean="0"/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 smtClean="0"/>
              <a:t>Model behavior, paddle stuck at top and bottom of screen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869" y="1971675"/>
            <a:ext cx="2057400" cy="2667000"/>
          </a:xfrm>
        </p:spPr>
      </p:pic>
    </p:spTree>
    <p:extLst>
      <p:ext uri="{BB962C8B-B14F-4D97-AF65-F5344CB8AC3E}">
        <p14:creationId xmlns:p14="http://schemas.microsoft.com/office/powerpoint/2010/main" val="15028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Post-Trial Result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58103" y="2649014"/>
            <a:ext cx="4486275" cy="1122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 smtClean="0"/>
              <a:t>Green is Trained Network</a:t>
            </a:r>
          </a:p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 smtClean="0"/>
              <a:t>Adequate Performance and behavior</a:t>
            </a:r>
            <a:endParaRPr lang="en-US" dirty="0" smtClean="0"/>
          </a:p>
        </p:txBody>
      </p:sp>
      <p:pic>
        <p:nvPicPr>
          <p:cNvPr id="5" name="resul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5975" y="1997552"/>
            <a:ext cx="2133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41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5408" y="3240911"/>
            <a:ext cx="8565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Genetic algorithms for parameter optimization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Good for complex problem multiple parameters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Bad for simple problems, </a:t>
            </a:r>
            <a:r>
              <a:rPr lang="en-US" dirty="0" smtClean="0"/>
              <a:t>slower </a:t>
            </a:r>
            <a:r>
              <a:rPr lang="en-US" dirty="0" smtClean="0"/>
              <a:t>performance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Natural selection process</a:t>
            </a:r>
            <a:endParaRPr lang="en-US" dirty="0"/>
          </a:p>
        </p:txBody>
      </p:sp>
      <p:pic>
        <p:nvPicPr>
          <p:cNvPr id="2050" name="Picture 2" descr="Image result for summa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2578" y="1803996"/>
            <a:ext cx="2716105" cy="203707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blur transpar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1916" y="1650446"/>
            <a:ext cx="2982121" cy="3180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620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15768" y="3125060"/>
            <a:ext cx="8171935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Questions?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 smtClean="0"/>
              <a:t>References (KEEP????)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 err="1" smtClean="0"/>
              <a:t>Géron</a:t>
            </a:r>
            <a:r>
              <a:rPr lang="en-US" u="sng" dirty="0"/>
              <a:t>, </a:t>
            </a:r>
            <a:r>
              <a:rPr lang="en-US" u="sng" dirty="0" smtClean="0"/>
              <a:t>A. (2017). (</a:t>
            </a:r>
            <a:r>
              <a:rPr lang="en-US" i="1" u="sng" dirty="0" smtClean="0"/>
              <a:t>Hands-On Machine Learning</a:t>
            </a:r>
            <a:r>
              <a:rPr lang="en-US" u="sng" dirty="0" smtClean="0"/>
              <a:t>). </a:t>
            </a:r>
            <a:r>
              <a:rPr lang="en-US" u="sng" dirty="0"/>
              <a:t>Newton, MA; O'Reilly </a:t>
            </a:r>
            <a:r>
              <a:rPr lang="en-US" u="sng" dirty="0" smtClean="0"/>
              <a:t>Media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 err="1" smtClean="0"/>
              <a:t>Karpathy</a:t>
            </a:r>
            <a:r>
              <a:rPr lang="en-US" u="sng" dirty="0" smtClean="0"/>
              <a:t>, A.(2016, May 31). </a:t>
            </a:r>
            <a:r>
              <a:rPr lang="en-US" i="1" u="sng" dirty="0" smtClean="0"/>
              <a:t>Deep Reinforcement Learning. Retrieved from </a:t>
            </a:r>
            <a:r>
              <a:rPr lang="en-US" i="1" u="sng" dirty="0" smtClean="0"/>
              <a:t>URL </a:t>
            </a:r>
            <a:r>
              <a:rPr lang="en-US" i="1" u="sng" dirty="0">
                <a:hlinkClick r:id="rId2"/>
              </a:rPr>
              <a:t>http://</a:t>
            </a:r>
            <a:r>
              <a:rPr lang="en-US" i="1" u="sng" dirty="0" smtClean="0">
                <a:hlinkClick r:id="rId2"/>
              </a:rPr>
              <a:t>karpathy.github.io</a:t>
            </a:r>
            <a:endParaRPr lang="en-US" i="1" u="sng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u="sng" dirty="0" smtClean="0"/>
              <a:t>Montana &amp; Davis. (1989, Aug 25). Training feed forward using genetic algorithms). Retrieved</a:t>
            </a:r>
            <a:r>
              <a:rPr lang="en-US" i="1" u="sng" dirty="0" smtClean="0"/>
              <a:t> </a:t>
            </a:r>
            <a:r>
              <a:rPr lang="en-US" i="1" u="sng" dirty="0"/>
              <a:t>from URL https://dl.acm.org </a:t>
            </a:r>
            <a:endParaRPr lang="en-US" u="sng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u="sn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8411" y="2438399"/>
            <a:ext cx="5162630" cy="2581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130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u="sng" dirty="0" err="1"/>
              <a:t>Géron</a:t>
            </a:r>
            <a:r>
              <a:rPr lang="en-US" u="sng" dirty="0"/>
              <a:t>, A. (2017). (</a:t>
            </a:r>
            <a:r>
              <a:rPr lang="en-US" i="1" u="sng" dirty="0"/>
              <a:t>Hands-On Machine Learning</a:t>
            </a:r>
            <a:r>
              <a:rPr lang="en-US" u="sng" dirty="0"/>
              <a:t>). Newton, MA; O'Reilly Media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u="sng" dirty="0" err="1"/>
              <a:t>Karpathy</a:t>
            </a:r>
            <a:r>
              <a:rPr lang="en-US" u="sng" dirty="0"/>
              <a:t>, A.(2016, May 31). </a:t>
            </a:r>
            <a:r>
              <a:rPr lang="en-US" i="1" u="sng" dirty="0"/>
              <a:t>Deep Reinforcement Learning. Retrieved from URL </a:t>
            </a:r>
            <a:r>
              <a:rPr lang="en-US" i="1" u="sng" dirty="0">
                <a:hlinkClick r:id="rId2"/>
              </a:rPr>
              <a:t>http://karpathy.github.io</a:t>
            </a:r>
            <a:endParaRPr lang="en-US" i="1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en-US" i="1" u="sng" dirty="0"/>
              <a:t>Montana &amp; Davis. (1989, Aug 25). Training feed forward using genetic algorithms). Retrieved from URL https://dl.acm.org </a:t>
            </a:r>
            <a:endParaRPr lang="en-US" dirty="0" smtClean="0"/>
          </a:p>
          <a:p>
            <a:r>
              <a:rPr lang="en-US" dirty="0" smtClean="0"/>
              <a:t>(Schultz, </a:t>
            </a:r>
            <a:r>
              <a:rPr lang="en-US" dirty="0" err="1" smtClean="0"/>
              <a:t>Grefenstette</a:t>
            </a:r>
            <a:r>
              <a:rPr lang="en-US" dirty="0" smtClean="0"/>
              <a:t>, Moriarty). (1999). </a:t>
            </a:r>
            <a:r>
              <a:rPr lang="en-US" i="1" dirty="0" smtClean="0"/>
              <a:t>Evolutionary Algorithms Reinforcement Learning</a:t>
            </a:r>
            <a:r>
              <a:rPr lang="en-US" dirty="0" smtClean="0"/>
              <a:t>. </a:t>
            </a:r>
            <a:r>
              <a:rPr lang="en-US" dirty="0"/>
              <a:t>Retrieved from URL </a:t>
            </a:r>
            <a:r>
              <a:rPr lang="en-US" dirty="0">
                <a:hlinkClick r:id="rId3"/>
              </a:rPr>
              <a:t>https://www.jair.org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err="1" smtClean="0"/>
              <a:t>Mallawaarachchi</a:t>
            </a:r>
            <a:r>
              <a:rPr lang="en-US" dirty="0" smtClean="0"/>
              <a:t>, V. (2017). Genetic Algorithms. </a:t>
            </a:r>
            <a:r>
              <a:rPr lang="en-US" dirty="0" err="1" smtClean="0"/>
              <a:t>Retrived</a:t>
            </a:r>
            <a:r>
              <a:rPr lang="en-US" dirty="0"/>
              <a:t> from URL https://towardsdatascience.com</a:t>
            </a:r>
          </a:p>
        </p:txBody>
      </p:sp>
    </p:spTree>
    <p:extLst>
      <p:ext uri="{BB962C8B-B14F-4D97-AF65-F5344CB8AC3E}">
        <p14:creationId xmlns:p14="http://schemas.microsoft.com/office/powerpoint/2010/main" val="3924438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Python</a:t>
            </a:r>
          </a:p>
          <a:p>
            <a:r>
              <a:rPr lang="en-US" dirty="0" smtClean="0"/>
              <a:t>OpenAI Gym</a:t>
            </a:r>
          </a:p>
          <a:p>
            <a:r>
              <a:rPr lang="en-US" dirty="0" smtClean="0"/>
              <a:t>GitHub</a:t>
            </a:r>
          </a:p>
          <a:p>
            <a:r>
              <a:rPr lang="en-US" dirty="0" smtClean="0"/>
              <a:t>Docker</a:t>
            </a:r>
          </a:p>
          <a:p>
            <a:r>
              <a:rPr lang="en-US" dirty="0" smtClean="0"/>
              <a:t>Digital Ocean</a:t>
            </a:r>
          </a:p>
          <a:p>
            <a:r>
              <a:rPr lang="en-US" dirty="0" smtClean="0"/>
              <a:t>Numpy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191" y="3166269"/>
            <a:ext cx="2280634" cy="1384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6191" y="5049839"/>
            <a:ext cx="2932997" cy="11858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5501" y="1466849"/>
            <a:ext cx="1933060" cy="15113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8204" y="3312319"/>
            <a:ext cx="1950357" cy="1092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4900" y="4322596"/>
            <a:ext cx="1913103" cy="191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78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5670" y="2857497"/>
            <a:ext cx="10018713" cy="3124201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UWB CSS Personal Statement and Artificial intelligence </a:t>
            </a:r>
            <a:endParaRPr lang="en-US" dirty="0" smtClean="0"/>
          </a:p>
          <a:p>
            <a:r>
              <a:rPr lang="en-US" dirty="0" smtClean="0"/>
              <a:t>Career Goals in Machine Learning</a:t>
            </a:r>
            <a:endParaRPr lang="en-US" dirty="0"/>
          </a:p>
        </p:txBody>
      </p:sp>
      <p:pic>
        <p:nvPicPr>
          <p:cNvPr id="2050" name="Picture 2" descr="Image result for I can';t motiv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911" y="1369739"/>
            <a:ext cx="4199509" cy="236592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004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 what ‘</a:t>
            </a:r>
            <a:r>
              <a:rPr lang="en-US" b="1" i="1" dirty="0" smtClean="0"/>
              <a:t>genetic algorithms</a:t>
            </a:r>
            <a:r>
              <a:rPr lang="en-US" dirty="0" smtClean="0"/>
              <a:t>’ meant</a:t>
            </a:r>
          </a:p>
          <a:p>
            <a:r>
              <a:rPr lang="en-US" dirty="0" smtClean="0"/>
              <a:t>Apply their use to a practical real-world problem</a:t>
            </a:r>
          </a:p>
          <a:p>
            <a:r>
              <a:rPr lang="en-US" dirty="0" smtClean="0"/>
              <a:t>Combing Neural Network’s, Reinforcement Learning, and Genetic Algorithms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26" name="Picture 2" descr="Image result for genetic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7466" y="896071"/>
            <a:ext cx="3505200" cy="264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560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36"/>
          <p:cNvSpPr/>
          <p:nvPr/>
        </p:nvSpPr>
        <p:spPr>
          <a:xfrm>
            <a:off x="6830198" y="5381713"/>
            <a:ext cx="313038" cy="31303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127" y="-105031"/>
            <a:ext cx="10018713" cy="1752599"/>
          </a:xfrm>
        </p:spPr>
        <p:txBody>
          <a:bodyPr/>
          <a:lstStyle/>
          <a:p>
            <a:r>
              <a:rPr lang="en-US" dirty="0" smtClean="0"/>
              <a:t>Genetic </a:t>
            </a:r>
            <a:r>
              <a:rPr lang="en-US" dirty="0" smtClean="0"/>
              <a:t>Algorithms</a:t>
            </a:r>
            <a:br>
              <a:rPr lang="en-US" dirty="0" smtClean="0"/>
            </a:br>
            <a:r>
              <a:rPr lang="en-US" sz="1600" dirty="0" smtClean="0"/>
              <a:t>Natural Selection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237450" y="2248544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495824" y="2490530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259545" y="2803568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881502" y="2620277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808862" y="2171314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199631" y="1646649"/>
            <a:ext cx="2237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A. Genetic Diversity</a:t>
            </a:r>
          </a:p>
          <a:p>
            <a:r>
              <a:rPr lang="en-US" i="1" dirty="0" smtClean="0"/>
              <a:t>Initial Population</a:t>
            </a:r>
            <a:endParaRPr lang="en-US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8869780" y="2083516"/>
            <a:ext cx="2419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B. Evaluate Fitness</a:t>
            </a:r>
          </a:p>
          <a:p>
            <a:r>
              <a:rPr lang="en-US" i="1" dirty="0" smtClean="0"/>
              <a:t>5 Rounds of Ping-Pong</a:t>
            </a:r>
            <a:endParaRPr lang="en-US" i="1" dirty="0"/>
          </a:p>
        </p:txBody>
      </p:sp>
      <p:sp>
        <p:nvSpPr>
          <p:cNvPr id="14" name="Oval 13"/>
          <p:cNvSpPr/>
          <p:nvPr/>
        </p:nvSpPr>
        <p:spPr>
          <a:xfrm>
            <a:off x="9637465" y="2991103"/>
            <a:ext cx="313038" cy="31303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752795" y="3505557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0061714" y="3167173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378871" y="2987338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325325" y="3505557"/>
            <a:ext cx="313038" cy="31303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568464" y="1850039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9466530" y="3306077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352270" y="5360889"/>
            <a:ext cx="313038" cy="31303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467600" y="5875343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776519" y="5536959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8093676" y="5357124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8040130" y="5875343"/>
            <a:ext cx="313038" cy="31303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7181335" y="5675863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6645248" y="4538372"/>
            <a:ext cx="2262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C. Selection</a:t>
            </a:r>
          </a:p>
          <a:p>
            <a:r>
              <a:rPr lang="en-US" i="1" dirty="0" smtClean="0"/>
              <a:t>Kill Unfit Networks</a:t>
            </a:r>
            <a:endParaRPr lang="en-US" i="1" dirty="0"/>
          </a:p>
        </p:txBody>
      </p:sp>
      <p:sp>
        <p:nvSpPr>
          <p:cNvPr id="31" name="Oval 30"/>
          <p:cNvSpPr/>
          <p:nvPr/>
        </p:nvSpPr>
        <p:spPr>
          <a:xfrm>
            <a:off x="3149231" y="2405063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10683911" y="3241365"/>
            <a:ext cx="313038" cy="31303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&quot;No&quot; Symbol 33"/>
          <p:cNvSpPr/>
          <p:nvPr/>
        </p:nvSpPr>
        <p:spPr>
          <a:xfrm>
            <a:off x="7297695" y="5331778"/>
            <a:ext cx="367613" cy="361700"/>
          </a:xfrm>
          <a:prstGeom prst="noSmoking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&quot;No&quot; Symbol 34"/>
          <p:cNvSpPr/>
          <p:nvPr/>
        </p:nvSpPr>
        <p:spPr>
          <a:xfrm>
            <a:off x="8034982" y="5875343"/>
            <a:ext cx="367613" cy="361700"/>
          </a:xfrm>
          <a:prstGeom prst="noSmoking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&quot;No&quot; Symbol 35"/>
          <p:cNvSpPr/>
          <p:nvPr/>
        </p:nvSpPr>
        <p:spPr>
          <a:xfrm>
            <a:off x="6820416" y="5381713"/>
            <a:ext cx="367613" cy="361700"/>
          </a:xfrm>
          <a:prstGeom prst="noSmoking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Bent Arrow 40"/>
          <p:cNvSpPr/>
          <p:nvPr/>
        </p:nvSpPr>
        <p:spPr>
          <a:xfrm rot="10800000">
            <a:off x="9563323" y="4061253"/>
            <a:ext cx="967145" cy="2067695"/>
          </a:xfrm>
          <a:prstGeom prst="bentArrow">
            <a:avLst>
              <a:gd name="adj1" fmla="val 25906"/>
              <a:gd name="adj2" fmla="val 27164"/>
              <a:gd name="adj3" fmla="val 32367"/>
              <a:gd name="adj4" fmla="val 676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Oval 42"/>
          <p:cNvSpPr/>
          <p:nvPr/>
        </p:nvSpPr>
        <p:spPr>
          <a:xfrm>
            <a:off x="1969720" y="4819673"/>
            <a:ext cx="313038" cy="31303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085050" y="5334127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393969" y="4995743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2711126" y="4815908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657580" y="5308781"/>
            <a:ext cx="313038" cy="31303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1798785" y="5134647"/>
            <a:ext cx="313038" cy="31303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1270127" y="3899646"/>
            <a:ext cx="27771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D. Reproduce</a:t>
            </a:r>
          </a:p>
          <a:p>
            <a:r>
              <a:rPr lang="en-US" i="1" dirty="0" smtClean="0"/>
              <a:t>Breed &amp; Mutate Survivors</a:t>
            </a:r>
            <a:endParaRPr lang="en-US" i="1" dirty="0"/>
          </a:p>
        </p:txBody>
      </p:sp>
      <p:sp>
        <p:nvSpPr>
          <p:cNvPr id="51" name="Oval 50"/>
          <p:cNvSpPr/>
          <p:nvPr/>
        </p:nvSpPr>
        <p:spPr>
          <a:xfrm>
            <a:off x="2297174" y="4601476"/>
            <a:ext cx="313038" cy="31303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ight Arrow 51"/>
          <p:cNvSpPr/>
          <p:nvPr/>
        </p:nvSpPr>
        <p:spPr>
          <a:xfrm>
            <a:off x="4385914" y="3567110"/>
            <a:ext cx="3967254" cy="4082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4698658" y="3128648"/>
            <a:ext cx="2288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E. Next Generation</a:t>
            </a:r>
          </a:p>
          <a:p>
            <a:r>
              <a:rPr lang="en-US" i="1" dirty="0" smtClean="0"/>
              <a:t>Repeated Process</a:t>
            </a:r>
          </a:p>
        </p:txBody>
      </p:sp>
      <p:sp>
        <p:nvSpPr>
          <p:cNvPr id="54" name="Right Arrow 53"/>
          <p:cNvSpPr/>
          <p:nvPr/>
        </p:nvSpPr>
        <p:spPr>
          <a:xfrm>
            <a:off x="5283839" y="1683850"/>
            <a:ext cx="2966356" cy="4082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ight Arrow 54"/>
          <p:cNvSpPr/>
          <p:nvPr/>
        </p:nvSpPr>
        <p:spPr>
          <a:xfrm rot="10800000">
            <a:off x="3419392" y="5535101"/>
            <a:ext cx="2966356" cy="4082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6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4138" y="348049"/>
            <a:ext cx="10018713" cy="1752599"/>
          </a:xfrm>
        </p:spPr>
        <p:txBody>
          <a:bodyPr/>
          <a:lstStyle/>
          <a:p>
            <a:r>
              <a:rPr lang="en-US" dirty="0" smtClean="0"/>
              <a:t>Hyper </a:t>
            </a:r>
            <a:r>
              <a:rPr lang="en-US" dirty="0" smtClean="0"/>
              <a:t>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4268" y="2543431"/>
            <a:ext cx="8261052" cy="3124201"/>
          </a:xfrm>
        </p:spPr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onfigurations </a:t>
            </a:r>
            <a:r>
              <a:rPr lang="en-US" dirty="0" smtClean="0"/>
              <a:t>of a Neural Network</a:t>
            </a:r>
          </a:p>
          <a:p>
            <a:r>
              <a:rPr lang="en-US" dirty="0" smtClean="0"/>
              <a:t>Complex networks can have millions</a:t>
            </a:r>
          </a:p>
          <a:p>
            <a:pPr lvl="1"/>
            <a:r>
              <a:rPr lang="en-US" dirty="0" smtClean="0"/>
              <a:t>Number hidden </a:t>
            </a:r>
            <a:r>
              <a:rPr lang="en-US" dirty="0" smtClean="0"/>
              <a:t>neuron</a:t>
            </a:r>
            <a:r>
              <a:rPr lang="en-US" dirty="0" smtClean="0"/>
              <a:t>, Learning rate, Decay rate and </a:t>
            </a:r>
            <a:r>
              <a:rPr lang="en-US" dirty="0" smtClean="0"/>
              <a:t>weights</a:t>
            </a:r>
            <a:endParaRPr lang="en-US" dirty="0" smtClean="0"/>
          </a:p>
        </p:txBody>
      </p:sp>
      <p:pic>
        <p:nvPicPr>
          <p:cNvPr id="1026" name="Picture 2" descr="Image result for hyper paramete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435" y="1888952"/>
            <a:ext cx="4427589" cy="22165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69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Optimization method </a:t>
            </a:r>
            <a:endParaRPr lang="en-US" dirty="0" smtClean="0"/>
          </a:p>
          <a:p>
            <a:r>
              <a:rPr lang="en-US" dirty="0" smtClean="0"/>
              <a:t>Offspring will be better than parents</a:t>
            </a:r>
          </a:p>
          <a:p>
            <a:r>
              <a:rPr lang="en-US" dirty="0" smtClean="0"/>
              <a:t>Mutations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400" y="2438399"/>
            <a:ext cx="4439213" cy="24360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84870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Complex problems: Lots of parameter combinations</a:t>
            </a:r>
          </a:p>
          <a:p>
            <a:pPr lvl="1"/>
            <a:r>
              <a:rPr lang="en-US" dirty="0" smtClean="0"/>
              <a:t>No time constraint</a:t>
            </a:r>
          </a:p>
          <a:p>
            <a:r>
              <a:rPr lang="en-US" dirty="0" smtClean="0"/>
              <a:t>Optimization problems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9972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 </a:t>
            </a:r>
            <a:r>
              <a:rPr lang="en-US" dirty="0" smtClean="0"/>
              <a:t>Gradients(TO REMOVE)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Forward Policy </a:t>
            </a:r>
          </a:p>
          <a:p>
            <a:r>
              <a:rPr lang="en-US" dirty="0" smtClean="0"/>
              <a:t>Backward 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440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8814" y="597447"/>
            <a:ext cx="6008689" cy="1752599"/>
          </a:xfrm>
        </p:spPr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2217" y="3374574"/>
            <a:ext cx="10018713" cy="3124201"/>
          </a:xfrm>
        </p:spPr>
        <p:txBody>
          <a:bodyPr/>
          <a:lstStyle/>
          <a:p>
            <a:r>
              <a:rPr lang="en-US" dirty="0" smtClean="0"/>
              <a:t>Ping-Pong</a:t>
            </a:r>
          </a:p>
          <a:p>
            <a:r>
              <a:rPr lang="en-US" dirty="0" smtClean="0"/>
              <a:t>Simple constraints: up, down, none</a:t>
            </a:r>
          </a:p>
          <a:p>
            <a:r>
              <a:rPr lang="en-US" dirty="0" smtClean="0"/>
              <a:t>Reward based: good vs. bad behaviors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427" y="2334772"/>
            <a:ext cx="3943827" cy="26823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49" y="1965142"/>
            <a:ext cx="1601648" cy="207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17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3546</TotalTime>
  <Words>508</Words>
  <Application>Microsoft Office PowerPoint</Application>
  <PresentationFormat>Widescreen</PresentationFormat>
  <Paragraphs>117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Cambria Math</vt:lpstr>
      <vt:lpstr>Corbel</vt:lpstr>
      <vt:lpstr>Parallax</vt:lpstr>
      <vt:lpstr>CSS 497 2018 Capstone Neural Network parameter selection with Genetic Algorithms using Reinforcement Learning</vt:lpstr>
      <vt:lpstr>Motivation</vt:lpstr>
      <vt:lpstr>Purpose</vt:lpstr>
      <vt:lpstr>Genetic Algorithms Natural Selection</vt:lpstr>
      <vt:lpstr>Hyper parameters</vt:lpstr>
      <vt:lpstr>Genetic Algorithms?</vt:lpstr>
      <vt:lpstr>Uses?</vt:lpstr>
      <vt:lpstr>Policy Gradients(TO REMOVE)</vt:lpstr>
      <vt:lpstr>Problem</vt:lpstr>
      <vt:lpstr>Goal</vt:lpstr>
      <vt:lpstr>Design Approach</vt:lpstr>
      <vt:lpstr>Genetic Algorithm program flow</vt:lpstr>
      <vt:lpstr>Neural Network Architecture</vt:lpstr>
      <vt:lpstr>Pre-Trial Results</vt:lpstr>
      <vt:lpstr>Post-Trial Result</vt:lpstr>
      <vt:lpstr>Summary</vt:lpstr>
      <vt:lpstr>Thank you</vt:lpstr>
      <vt:lpstr>References</vt:lpstr>
      <vt:lpstr>Tools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497 2018 CapStone Genetic Algorithmic Networks</dc:title>
  <dc:creator>Danny Ly</dc:creator>
  <cp:lastModifiedBy>RedKlouds Ly</cp:lastModifiedBy>
  <cp:revision>57</cp:revision>
  <dcterms:created xsi:type="dcterms:W3CDTF">2018-03-07T08:01:33Z</dcterms:created>
  <dcterms:modified xsi:type="dcterms:W3CDTF">2018-03-14T00:34:24Z</dcterms:modified>
</cp:coreProperties>
</file>

<file path=docProps/thumbnail.jpeg>
</file>